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Ubuntu"/>
      <p:regular r:id="rId38"/>
      <p:bold r:id="rId39"/>
      <p:italic r:id="rId40"/>
      <p:boldItalic r:id="rId41"/>
    </p:embeddedFont>
    <p:embeddedFont>
      <p:font typeface="Fira Sans Extra Condensed Medium"/>
      <p:regular r:id="rId42"/>
      <p:bold r:id="rId43"/>
      <p:italic r:id="rId44"/>
      <p:boldItalic r:id="rId45"/>
    </p:embeddedFont>
    <p:embeddedFont>
      <p:font typeface="Montserrat Light"/>
      <p:regular r:id="rId46"/>
      <p:bold r:id="rId47"/>
      <p:italic r:id="rId48"/>
      <p:boldItalic r:id="rId49"/>
    </p:embeddedFont>
    <p:embeddedFont>
      <p:font typeface="Yanone Kaffeesatz"/>
      <p:regular r:id="rId50"/>
      <p:bold r:id="rId51"/>
    </p:embeddedFont>
    <p:embeddedFont>
      <p:font typeface="Montserrat SemiBold"/>
      <p:regular r:id="rId52"/>
      <p:bold r:id="rId53"/>
      <p:italic r:id="rId54"/>
      <p:boldItalic r:id="rId55"/>
    </p:embeddedFont>
    <p:embeddedFont>
      <p:font typeface="Montserrat Alternates Light"/>
      <p:regular r:id="rId56"/>
      <p:bold r:id="rId57"/>
      <p:italic r:id="rId58"/>
      <p:boldItalic r:id="rId59"/>
    </p:embeddedFont>
    <p:embeddedFont>
      <p:font typeface="Montserrat"/>
      <p:regular r:id="rId60"/>
      <p:bold r:id="rId61"/>
      <p:italic r:id="rId62"/>
      <p:boldItalic r:id="rId63"/>
    </p:embeddedFont>
    <p:embeddedFont>
      <p:font typeface="Didact Gothic"/>
      <p:regular r:id="rId64"/>
    </p:embeddedFont>
    <p:embeddedFont>
      <p:font typeface="Montserrat Alternates"/>
      <p:regular r:id="rId65"/>
      <p:bold r:id="rId66"/>
      <p:italic r:id="rId67"/>
      <p:boldItalic r:id="rId68"/>
    </p:embeddedFont>
    <p:embeddedFont>
      <p:font typeface="Fira Sans Condensed"/>
      <p:regular r:id="rId69"/>
      <p:bold r:id="rId70"/>
      <p:italic r:id="rId71"/>
      <p:boldItalic r:id="rId72"/>
    </p:embeddedFont>
    <p:embeddedFont>
      <p:font typeface="Montserrat ExtraBold"/>
      <p:bold r:id="rId73"/>
      <p:boldItalic r:id="rId74"/>
    </p:embeddedFont>
    <p:embeddedFont>
      <p:font typeface="Montserrat Alternates ExtraBold"/>
      <p:bold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233214-F28D-4A90-A465-23D20D376F26}">
  <a:tblStyle styleId="{0D233214-F28D-4A90-A465-23D20D376F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italic.fntdata"/><Relationship Id="rId42" Type="http://schemas.openxmlformats.org/officeDocument/2006/relationships/font" Target="fonts/FiraSansExtraCondensedMedium-regular.fntdata"/><Relationship Id="rId41" Type="http://schemas.openxmlformats.org/officeDocument/2006/relationships/font" Target="fonts/Ubuntu-boldItalic.fntdata"/><Relationship Id="rId44" Type="http://schemas.openxmlformats.org/officeDocument/2006/relationships/font" Target="fonts/FiraSansExtraCondensedMedium-italic.fntdata"/><Relationship Id="rId43" Type="http://schemas.openxmlformats.org/officeDocument/2006/relationships/font" Target="fonts/FiraSansExtraCondensedMedium-bold.fntdata"/><Relationship Id="rId46" Type="http://schemas.openxmlformats.org/officeDocument/2006/relationships/font" Target="fonts/MontserratLight-regular.fntdata"/><Relationship Id="rId45" Type="http://schemas.openxmlformats.org/officeDocument/2006/relationships/font" Target="fonts/FiraSansExtraCondensed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italic.fntdata"/><Relationship Id="rId47" Type="http://schemas.openxmlformats.org/officeDocument/2006/relationships/font" Target="fonts/MontserratLight-bold.fntdata"/><Relationship Id="rId49" Type="http://schemas.openxmlformats.org/officeDocument/2006/relationships/font" Target="fonts/Montserrat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ExtraBold-bold.fntdata"/><Relationship Id="rId72" Type="http://schemas.openxmlformats.org/officeDocument/2006/relationships/font" Target="fonts/FiraSansCondensed-boldItalic.fntdata"/><Relationship Id="rId31" Type="http://schemas.openxmlformats.org/officeDocument/2006/relationships/slide" Target="slides/slide26.xml"/><Relationship Id="rId75" Type="http://schemas.openxmlformats.org/officeDocument/2006/relationships/font" Target="fonts/MontserratAlternatesExtraBold-bold.fntdata"/><Relationship Id="rId30" Type="http://schemas.openxmlformats.org/officeDocument/2006/relationships/slide" Target="slides/slide25.xml"/><Relationship Id="rId74" Type="http://schemas.openxmlformats.org/officeDocument/2006/relationships/font" Target="fonts/MontserratExtraBold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MontserratAlternatesExtraBold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FiraSansCondensed-italic.fntdata"/><Relationship Id="rId70" Type="http://schemas.openxmlformats.org/officeDocument/2006/relationships/font" Target="fonts/FiraSansCondensed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Ubuntu-bold.fntdata"/><Relationship Id="rId38" Type="http://schemas.openxmlformats.org/officeDocument/2006/relationships/font" Target="fonts/Ubuntu-regular.fntdata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DidactGothic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MontserratAlternates-bold.fntdata"/><Relationship Id="rId21" Type="http://schemas.openxmlformats.org/officeDocument/2006/relationships/slide" Target="slides/slide16.xml"/><Relationship Id="rId65" Type="http://schemas.openxmlformats.org/officeDocument/2006/relationships/font" Target="fonts/MontserratAlternates-regular.fntdata"/><Relationship Id="rId24" Type="http://schemas.openxmlformats.org/officeDocument/2006/relationships/slide" Target="slides/slide19.xml"/><Relationship Id="rId68" Type="http://schemas.openxmlformats.org/officeDocument/2006/relationships/font" Target="fonts/MontserratAlternates-bold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Alternates-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FiraSansCondense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YanoneKaffeesatz-bold.fntdata"/><Relationship Id="rId50" Type="http://schemas.openxmlformats.org/officeDocument/2006/relationships/font" Target="fonts/YanoneKaffeesatz-regular.fntdata"/><Relationship Id="rId53" Type="http://schemas.openxmlformats.org/officeDocument/2006/relationships/font" Target="fonts/MontserratSemiBold-bold.fntdata"/><Relationship Id="rId52" Type="http://schemas.openxmlformats.org/officeDocument/2006/relationships/font" Target="fonts/Montserrat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SemiBold-bold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SemiBold-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AlternatesLight-bold.fntdata"/><Relationship Id="rId12" Type="http://schemas.openxmlformats.org/officeDocument/2006/relationships/slide" Target="slides/slide7.xml"/><Relationship Id="rId56" Type="http://schemas.openxmlformats.org/officeDocument/2006/relationships/font" Target="fonts/MontserratAlternatesLight-regular.fntdata"/><Relationship Id="rId15" Type="http://schemas.openxmlformats.org/officeDocument/2006/relationships/slide" Target="slides/slide10.xml"/><Relationship Id="rId59" Type="http://schemas.openxmlformats.org/officeDocument/2006/relationships/font" Target="fonts/MontserratAlternates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Alternates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dc30040ab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dc30040ab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dc30040ab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dc30040ab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dc30040ab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dc30040ab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c30040ab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c30040ab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dc30040ab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dc30040ab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dc30040aba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dc30040aba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dc30040ab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dc30040ab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dc30040aba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dc30040ab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dc4a3ff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dc4a3ff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dc4a3ff0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dc4a3ff0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ed1775e4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ed1775e4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dc4a3ff07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dc4a3ff07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dc4a3ff07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dc4a3ff07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4a3ff07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dc4a3ff07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dc4a3ff07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dc4a3ff07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c4a3ff07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dc4a3ff07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dc4a3ff07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dc4a3ff07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dc50d76b3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dc50d76b3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dc50d76b3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dc50d76b3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dc50d76b3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dc50d76b3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dc50d76b3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dc50d76b3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f078010ed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f078010ed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dc50d76b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dc50d76b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dc50d76b3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dc50d76b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dc50d76b3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dc50d76b3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ed1775e4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ed1775e4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30040a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c30040a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0744aa7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0744aa7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f0744aa7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f0744aa7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Comunicação SPI? É uma comunicação síncrona utilizada para sincronizar dados entre o dispositivo que manda e o dispositivo que recebe.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dc30040ab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dc30040ab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dc30040ab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dc30040ab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959971" y="118698"/>
            <a:ext cx="5918748" cy="65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2028150" y="1598125"/>
            <a:ext cx="50877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2618725" y="2840075"/>
            <a:ext cx="3906600" cy="82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024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3"/>
          <p:cNvSpPr txBox="1"/>
          <p:nvPr>
            <p:ph idx="2" type="title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13"/>
          <p:cNvSpPr txBox="1"/>
          <p:nvPr>
            <p:ph idx="4" type="title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3"/>
          <p:cNvSpPr txBox="1"/>
          <p:nvPr>
            <p:ph idx="6" type="title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3"/>
          <p:cNvSpPr txBox="1"/>
          <p:nvPr>
            <p:ph idx="8" type="title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3"/>
          <p:cNvSpPr txBox="1"/>
          <p:nvPr>
            <p:ph idx="9" type="subTitle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14" type="title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15" type="title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SECTION_TITLE_AND_DESCRIPTION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2" type="title"/>
          </p:nvPr>
        </p:nvSpPr>
        <p:spPr>
          <a:xfrm>
            <a:off x="2477100" y="1022775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 flipH="1">
            <a:off x="3139506" y="1259025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subTitle"/>
          </p:nvPr>
        </p:nvSpPr>
        <p:spPr>
          <a:xfrm>
            <a:off x="5152806" y="1220900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4" type="title"/>
          </p:nvPr>
        </p:nvSpPr>
        <p:spPr>
          <a:xfrm>
            <a:off x="2477100" y="1772447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5" type="subTitle"/>
          </p:nvPr>
        </p:nvSpPr>
        <p:spPr>
          <a:xfrm flipH="1">
            <a:off x="3139506" y="2008700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subTitle"/>
          </p:nvPr>
        </p:nvSpPr>
        <p:spPr>
          <a:xfrm>
            <a:off x="5146886" y="197058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7" type="title"/>
          </p:nvPr>
        </p:nvSpPr>
        <p:spPr>
          <a:xfrm>
            <a:off x="2477100" y="2522122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idx="8" type="subTitle"/>
          </p:nvPr>
        </p:nvSpPr>
        <p:spPr>
          <a:xfrm flipH="1">
            <a:off x="3139506" y="2759849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9" type="subTitle"/>
          </p:nvPr>
        </p:nvSpPr>
        <p:spPr>
          <a:xfrm>
            <a:off x="5143119" y="2721733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hasCustomPrompt="1" idx="13" type="title"/>
          </p:nvPr>
        </p:nvSpPr>
        <p:spPr>
          <a:xfrm>
            <a:off x="2477100" y="3275277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idx="14" type="subTitle"/>
          </p:nvPr>
        </p:nvSpPr>
        <p:spPr>
          <a:xfrm flipH="1">
            <a:off x="3139506" y="3511527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5" type="subTitle"/>
          </p:nvPr>
        </p:nvSpPr>
        <p:spPr>
          <a:xfrm>
            <a:off x="5142250" y="3473428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hasCustomPrompt="1" idx="16" type="title"/>
          </p:nvPr>
        </p:nvSpPr>
        <p:spPr>
          <a:xfrm>
            <a:off x="2477100" y="4021475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idx="17" type="subTitle"/>
          </p:nvPr>
        </p:nvSpPr>
        <p:spPr>
          <a:xfrm flipH="1">
            <a:off x="3139506" y="4257750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8" type="subTitle"/>
          </p:nvPr>
        </p:nvSpPr>
        <p:spPr>
          <a:xfrm>
            <a:off x="5142250" y="421965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739" y="1960725"/>
            <a:ext cx="1888727" cy="316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10800000">
            <a:off x="886002" y="137500"/>
            <a:ext cx="8702104" cy="48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1396950" y="1650313"/>
            <a:ext cx="6350100" cy="12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8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1887750" y="2908788"/>
            <a:ext cx="53685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28179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28179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5" name="Google Shape;9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hasCustomPrompt="1" idx="2" type="title"/>
          </p:nvPr>
        </p:nvSpPr>
        <p:spPr>
          <a:xfrm>
            <a:off x="3349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08153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17"/>
          <p:cNvSpPr txBox="1"/>
          <p:nvPr>
            <p:ph hasCustomPrompt="1" idx="2" type="title"/>
          </p:nvPr>
        </p:nvSpPr>
        <p:spPr>
          <a:xfrm>
            <a:off x="12126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18"/>
          <p:cNvSpPr txBox="1"/>
          <p:nvPr>
            <p:ph hasCustomPrompt="1"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09" name="Google Shape;10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199998">
            <a:off x="-1138410" y="-712063"/>
            <a:ext cx="6153100" cy="679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600002">
            <a:off x="4129318" y="-712064"/>
            <a:ext cx="6153100" cy="6799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19"/>
          <p:cNvSpPr txBox="1"/>
          <p:nvPr>
            <p:ph hasCustomPrompt="1" idx="2" type="title"/>
          </p:nvPr>
        </p:nvSpPr>
        <p:spPr>
          <a:xfrm>
            <a:off x="1214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1990525" y="132282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0"/>
          <p:cNvSpPr txBox="1"/>
          <p:nvPr>
            <p:ph hasCustomPrompt="1" type="title"/>
          </p:nvPr>
        </p:nvSpPr>
        <p:spPr>
          <a:xfrm>
            <a:off x="2181870" y="7215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0"/>
          <p:cNvSpPr txBox="1"/>
          <p:nvPr>
            <p:ph idx="2" type="subTitle"/>
          </p:nvPr>
        </p:nvSpPr>
        <p:spPr>
          <a:xfrm>
            <a:off x="1990525" y="267077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0"/>
          <p:cNvSpPr txBox="1"/>
          <p:nvPr>
            <p:ph hasCustomPrompt="1" idx="3" type="title"/>
          </p:nvPr>
        </p:nvSpPr>
        <p:spPr>
          <a:xfrm>
            <a:off x="2181870" y="2069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/>
          <p:nvPr>
            <p:ph idx="4" type="subTitle"/>
          </p:nvPr>
        </p:nvSpPr>
        <p:spPr>
          <a:xfrm>
            <a:off x="1990525" y="401872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0"/>
          <p:cNvSpPr txBox="1"/>
          <p:nvPr>
            <p:ph hasCustomPrompt="1" idx="5" type="title"/>
          </p:nvPr>
        </p:nvSpPr>
        <p:spPr>
          <a:xfrm>
            <a:off x="2181870" y="34174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-5400000">
            <a:off x="5392666" y="2531219"/>
            <a:ext cx="7778041" cy="435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5400000">
            <a:off x="-4037883" y="-1739240"/>
            <a:ext cx="7778041" cy="435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75098" y="-14654"/>
            <a:ext cx="1819652" cy="212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888505" y="-1"/>
            <a:ext cx="1453074" cy="2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789900" y="3889975"/>
            <a:ext cx="37746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1"/>
          <p:cNvSpPr txBox="1"/>
          <p:nvPr>
            <p:ph hasCustomPrompt="1" type="title"/>
          </p:nvPr>
        </p:nvSpPr>
        <p:spPr>
          <a:xfrm>
            <a:off x="789900" y="3288725"/>
            <a:ext cx="3774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1"/>
          <p:cNvSpPr txBox="1"/>
          <p:nvPr>
            <p:ph idx="2" type="subTitle"/>
          </p:nvPr>
        </p:nvSpPr>
        <p:spPr>
          <a:xfrm>
            <a:off x="4579575" y="3889975"/>
            <a:ext cx="37746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21"/>
          <p:cNvSpPr txBox="1"/>
          <p:nvPr>
            <p:ph hasCustomPrompt="1" idx="3" type="title"/>
          </p:nvPr>
        </p:nvSpPr>
        <p:spPr>
          <a:xfrm>
            <a:off x="4572003" y="3288725"/>
            <a:ext cx="3774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1"/>
          <p:cNvSpPr txBox="1"/>
          <p:nvPr>
            <p:ph idx="4"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BODY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" name="Google Shape;136;p22"/>
          <p:cNvSpPr txBox="1"/>
          <p:nvPr>
            <p:ph idx="2" type="title"/>
          </p:nvPr>
        </p:nvSpPr>
        <p:spPr>
          <a:xfrm>
            <a:off x="809939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809925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22"/>
          <p:cNvSpPr txBox="1"/>
          <p:nvPr>
            <p:ph idx="3" type="title"/>
          </p:nvPr>
        </p:nvSpPr>
        <p:spPr>
          <a:xfrm>
            <a:off x="346350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subTitle"/>
          </p:nvPr>
        </p:nvSpPr>
        <p:spPr>
          <a:xfrm>
            <a:off x="346348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2"/>
          <p:cNvSpPr txBox="1"/>
          <p:nvPr>
            <p:ph idx="5" type="title"/>
          </p:nvPr>
        </p:nvSpPr>
        <p:spPr>
          <a:xfrm>
            <a:off x="611705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subTitle"/>
          </p:nvPr>
        </p:nvSpPr>
        <p:spPr>
          <a:xfrm>
            <a:off x="611703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758000" y="378225"/>
            <a:ext cx="4613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4" name="Google Shape;144;p23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511771" y="-174252"/>
            <a:ext cx="5918748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7" name="Google Shape;147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2801493"/>
            <a:ext cx="9144003" cy="30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50" name="Google Shape;15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2255011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61025" y="378225"/>
            <a:ext cx="5210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8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89900" y="4150672"/>
            <a:ext cx="75642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5" name="Google Shape;15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3640859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31766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4870825" y="1767050"/>
            <a:ext cx="3273600" cy="23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1098925" y="531350"/>
            <a:ext cx="32736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29"/>
          <p:cNvSpPr txBox="1"/>
          <p:nvPr>
            <p:ph idx="2" type="subTitle"/>
          </p:nvPr>
        </p:nvSpPr>
        <p:spPr>
          <a:xfrm>
            <a:off x="1098925" y="1971825"/>
            <a:ext cx="3273600" cy="23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4734000" y="378225"/>
            <a:ext cx="36372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4962600" y="1726500"/>
            <a:ext cx="3637200" cy="21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pic>
        <p:nvPicPr>
          <p:cNvPr id="167" name="Google Shape;1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42601" y="0"/>
            <a:ext cx="1488450" cy="30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4100" y="2892100"/>
            <a:ext cx="1488450" cy="306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86700" y="1076275"/>
            <a:ext cx="76845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5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17814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95">
            <a:off x="-2368482" y="1910826"/>
            <a:ext cx="6751897" cy="22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31"/>
          <p:cNvSpPr txBox="1"/>
          <p:nvPr>
            <p:ph idx="1" type="subTitle"/>
          </p:nvPr>
        </p:nvSpPr>
        <p:spPr>
          <a:xfrm>
            <a:off x="1976000" y="2684865"/>
            <a:ext cx="2241900" cy="19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284303" y="3314360"/>
            <a:ext cx="3069900" cy="46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2702800" y="1363838"/>
            <a:ext cx="5651100" cy="18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874003" y="1459629"/>
            <a:ext cx="6272302" cy="17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9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789900" y="3390968"/>
            <a:ext cx="75639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title"/>
          </p:nvPr>
        </p:nvSpPr>
        <p:spPr>
          <a:xfrm>
            <a:off x="2400850" y="4295468"/>
            <a:ext cx="59703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9pPr>
          </a:lstStyle>
          <a:p/>
        </p:txBody>
      </p:sp>
      <p:pic>
        <p:nvPicPr>
          <p:cNvPr id="181" name="Google Shape;18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446400" y="-75899"/>
            <a:ext cx="1878876" cy="31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6993624" y="175926"/>
            <a:ext cx="1519775" cy="312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type="title"/>
          </p:nvPr>
        </p:nvSpPr>
        <p:spPr>
          <a:xfrm>
            <a:off x="50331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5033100" y="2110500"/>
            <a:ext cx="3168600" cy="15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3192424" y="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>
            <p:ph type="title"/>
          </p:nvPr>
        </p:nvSpPr>
        <p:spPr>
          <a:xfrm>
            <a:off x="9423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subTitle"/>
          </p:nvPr>
        </p:nvSpPr>
        <p:spPr>
          <a:xfrm>
            <a:off x="942300" y="2110500"/>
            <a:ext cx="3168600" cy="15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BODY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36"/>
          <p:cNvSpPr txBox="1"/>
          <p:nvPr>
            <p:ph idx="2" type="title"/>
          </p:nvPr>
        </p:nvSpPr>
        <p:spPr>
          <a:xfrm>
            <a:off x="905723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905713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3" type="title"/>
          </p:nvPr>
        </p:nvSpPr>
        <p:spPr>
          <a:xfrm>
            <a:off x="2817510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4" type="subTitle"/>
          </p:nvPr>
        </p:nvSpPr>
        <p:spPr>
          <a:xfrm>
            <a:off x="2817500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5" type="title"/>
          </p:nvPr>
        </p:nvSpPr>
        <p:spPr>
          <a:xfrm>
            <a:off x="4729288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6" type="subTitle"/>
          </p:nvPr>
        </p:nvSpPr>
        <p:spPr>
          <a:xfrm>
            <a:off x="4729278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7" type="title"/>
          </p:nvPr>
        </p:nvSpPr>
        <p:spPr>
          <a:xfrm>
            <a:off x="6641075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8" type="subTitle"/>
          </p:nvPr>
        </p:nvSpPr>
        <p:spPr>
          <a:xfrm>
            <a:off x="6641065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262325" y="378225"/>
            <a:ext cx="51087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37"/>
          <p:cNvSpPr txBox="1"/>
          <p:nvPr>
            <p:ph idx="2" type="title"/>
          </p:nvPr>
        </p:nvSpPr>
        <p:spPr>
          <a:xfrm>
            <a:off x="789993" y="1505122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789963" y="1878272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7"/>
          <p:cNvSpPr txBox="1"/>
          <p:nvPr>
            <p:ph idx="3" type="title"/>
          </p:nvPr>
        </p:nvSpPr>
        <p:spPr>
          <a:xfrm>
            <a:off x="790019" y="3313673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7" name="Google Shape;207;p37"/>
          <p:cNvSpPr txBox="1"/>
          <p:nvPr>
            <p:ph idx="4" type="subTitle"/>
          </p:nvPr>
        </p:nvSpPr>
        <p:spPr>
          <a:xfrm>
            <a:off x="790006" y="3686823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5" type="title"/>
          </p:nvPr>
        </p:nvSpPr>
        <p:spPr>
          <a:xfrm>
            <a:off x="4874377" y="3313673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9" name="Google Shape;209;p37"/>
          <p:cNvSpPr txBox="1"/>
          <p:nvPr>
            <p:ph idx="6" type="subTitle"/>
          </p:nvPr>
        </p:nvSpPr>
        <p:spPr>
          <a:xfrm>
            <a:off x="4874359" y="3686823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7" type="title"/>
          </p:nvPr>
        </p:nvSpPr>
        <p:spPr>
          <a:xfrm>
            <a:off x="4874402" y="1505122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8" type="subTitle"/>
          </p:nvPr>
        </p:nvSpPr>
        <p:spPr>
          <a:xfrm>
            <a:off x="4874375" y="1878272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2" name="Google Shape;21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756675" y="-129950"/>
            <a:ext cx="3912276" cy="13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38"/>
          <p:cNvSpPr txBox="1"/>
          <p:nvPr>
            <p:ph idx="2" type="title"/>
          </p:nvPr>
        </p:nvSpPr>
        <p:spPr>
          <a:xfrm>
            <a:off x="1426194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1" type="subTitle"/>
          </p:nvPr>
        </p:nvSpPr>
        <p:spPr>
          <a:xfrm>
            <a:off x="1426175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38"/>
          <p:cNvSpPr txBox="1"/>
          <p:nvPr>
            <p:ph idx="3" type="title"/>
          </p:nvPr>
        </p:nvSpPr>
        <p:spPr>
          <a:xfrm>
            <a:off x="5289622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4" type="subTitle"/>
          </p:nvPr>
        </p:nvSpPr>
        <p:spPr>
          <a:xfrm>
            <a:off x="5289601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2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7451" y="858725"/>
            <a:ext cx="5921949" cy="27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3" name="Google Shape;223;p39"/>
          <p:cNvSpPr txBox="1"/>
          <p:nvPr>
            <p:ph idx="2" type="title"/>
          </p:nvPr>
        </p:nvSpPr>
        <p:spPr>
          <a:xfrm>
            <a:off x="866631" y="3601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" type="subTitle"/>
          </p:nvPr>
        </p:nvSpPr>
        <p:spPr>
          <a:xfrm>
            <a:off x="866625" y="3974400"/>
            <a:ext cx="242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5" name="Google Shape;225;p39"/>
          <p:cNvSpPr txBox="1"/>
          <p:nvPr>
            <p:ph idx="3" type="title"/>
          </p:nvPr>
        </p:nvSpPr>
        <p:spPr>
          <a:xfrm>
            <a:off x="5849210" y="3601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4" type="subTitle"/>
          </p:nvPr>
        </p:nvSpPr>
        <p:spPr>
          <a:xfrm>
            <a:off x="5849200" y="3974400"/>
            <a:ext cx="242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1_2_2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">
            <a:off x="3" y="3019082"/>
            <a:ext cx="9533454" cy="316545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40"/>
          <p:cNvSpPr txBox="1"/>
          <p:nvPr>
            <p:ph idx="2" type="title"/>
          </p:nvPr>
        </p:nvSpPr>
        <p:spPr>
          <a:xfrm>
            <a:off x="1671086" y="1231700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" type="subTitle"/>
          </p:nvPr>
        </p:nvSpPr>
        <p:spPr>
          <a:xfrm>
            <a:off x="1671064" y="1604850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2" name="Google Shape;232;p40"/>
          <p:cNvSpPr txBox="1"/>
          <p:nvPr>
            <p:ph idx="3" type="title"/>
          </p:nvPr>
        </p:nvSpPr>
        <p:spPr>
          <a:xfrm>
            <a:off x="4667036" y="2547925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4" type="subTitle"/>
          </p:nvPr>
        </p:nvSpPr>
        <p:spPr>
          <a:xfrm>
            <a:off x="4667014" y="2921075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41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p41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BODY_1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2" name="Google Shape;242;p42"/>
          <p:cNvSpPr txBox="1"/>
          <p:nvPr>
            <p:ph idx="2" type="title"/>
          </p:nvPr>
        </p:nvSpPr>
        <p:spPr>
          <a:xfrm>
            <a:off x="809952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" type="subTitle"/>
          </p:nvPr>
        </p:nvSpPr>
        <p:spPr>
          <a:xfrm>
            <a:off x="809938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42"/>
          <p:cNvSpPr txBox="1"/>
          <p:nvPr>
            <p:ph idx="3" type="title"/>
          </p:nvPr>
        </p:nvSpPr>
        <p:spPr>
          <a:xfrm>
            <a:off x="346351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4" type="subTitle"/>
          </p:nvPr>
        </p:nvSpPr>
        <p:spPr>
          <a:xfrm>
            <a:off x="346350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6" name="Google Shape;246;p42"/>
          <p:cNvSpPr txBox="1"/>
          <p:nvPr>
            <p:ph idx="5" type="title"/>
          </p:nvPr>
        </p:nvSpPr>
        <p:spPr>
          <a:xfrm>
            <a:off x="611706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6" type="subTitle"/>
          </p:nvPr>
        </p:nvSpPr>
        <p:spPr>
          <a:xfrm>
            <a:off x="611705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" name="Google Shape;248;p42"/>
          <p:cNvSpPr txBox="1"/>
          <p:nvPr>
            <p:ph idx="7" type="title"/>
          </p:nvPr>
        </p:nvSpPr>
        <p:spPr>
          <a:xfrm>
            <a:off x="809939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8" type="subTitle"/>
          </p:nvPr>
        </p:nvSpPr>
        <p:spPr>
          <a:xfrm>
            <a:off x="809925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9" type="title"/>
          </p:nvPr>
        </p:nvSpPr>
        <p:spPr>
          <a:xfrm>
            <a:off x="346350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13" type="subTitle"/>
          </p:nvPr>
        </p:nvSpPr>
        <p:spPr>
          <a:xfrm>
            <a:off x="346348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2" name="Google Shape;252;p42"/>
          <p:cNvSpPr txBox="1"/>
          <p:nvPr>
            <p:ph idx="14" type="title"/>
          </p:nvPr>
        </p:nvSpPr>
        <p:spPr>
          <a:xfrm>
            <a:off x="611705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15" type="subTitle"/>
          </p:nvPr>
        </p:nvSpPr>
        <p:spPr>
          <a:xfrm>
            <a:off x="611703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 1">
  <p:cSld name="TITLE_AND_BODY_1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3"/>
          <p:cNvSpPr txBox="1"/>
          <p:nvPr>
            <p:ph idx="2" type="title"/>
          </p:nvPr>
        </p:nvSpPr>
        <p:spPr>
          <a:xfrm>
            <a:off x="7092000" y="140682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2994000" y="134472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" name="Google Shape;258;p43"/>
          <p:cNvSpPr txBox="1"/>
          <p:nvPr>
            <p:ph idx="3" type="title"/>
          </p:nvPr>
        </p:nvSpPr>
        <p:spPr>
          <a:xfrm>
            <a:off x="7092000" y="192185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4" type="subTitle"/>
          </p:nvPr>
        </p:nvSpPr>
        <p:spPr>
          <a:xfrm>
            <a:off x="2994000" y="185975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43"/>
          <p:cNvSpPr txBox="1"/>
          <p:nvPr>
            <p:ph idx="5" type="title"/>
          </p:nvPr>
        </p:nvSpPr>
        <p:spPr>
          <a:xfrm>
            <a:off x="7092000" y="243688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6" type="subTitle"/>
          </p:nvPr>
        </p:nvSpPr>
        <p:spPr>
          <a:xfrm>
            <a:off x="2994000" y="237478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2" name="Google Shape;262;p43"/>
          <p:cNvSpPr txBox="1"/>
          <p:nvPr>
            <p:ph idx="7" type="title"/>
          </p:nvPr>
        </p:nvSpPr>
        <p:spPr>
          <a:xfrm>
            <a:off x="7092000" y="295191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8" type="subTitle"/>
          </p:nvPr>
        </p:nvSpPr>
        <p:spPr>
          <a:xfrm>
            <a:off x="2994000" y="288981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p43"/>
          <p:cNvSpPr txBox="1"/>
          <p:nvPr>
            <p:ph idx="9" type="title"/>
          </p:nvPr>
        </p:nvSpPr>
        <p:spPr>
          <a:xfrm>
            <a:off x="7092000" y="346694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idx="13" type="subTitle"/>
          </p:nvPr>
        </p:nvSpPr>
        <p:spPr>
          <a:xfrm>
            <a:off x="2994000" y="340484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43"/>
          <p:cNvSpPr txBox="1"/>
          <p:nvPr>
            <p:ph idx="14" type="title"/>
          </p:nvPr>
        </p:nvSpPr>
        <p:spPr>
          <a:xfrm>
            <a:off x="7092000" y="398197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7" name="Google Shape;267;p43"/>
          <p:cNvSpPr txBox="1"/>
          <p:nvPr>
            <p:ph idx="15" type="subTitle"/>
          </p:nvPr>
        </p:nvSpPr>
        <p:spPr>
          <a:xfrm>
            <a:off x="2994000" y="391987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68" name="Google Shape;26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2034276" y="1065614"/>
            <a:ext cx="5852719" cy="327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>
            <p:ph type="title"/>
          </p:nvPr>
        </p:nvSpPr>
        <p:spPr>
          <a:xfrm>
            <a:off x="5150300" y="694050"/>
            <a:ext cx="3156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5150300" y="1535850"/>
            <a:ext cx="3156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/>
        </p:nvSpPr>
        <p:spPr>
          <a:xfrm>
            <a:off x="5150300" y="3218125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008350" y="146045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008350" y="2183050"/>
            <a:ext cx="30159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47114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10800000">
            <a:off x="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0625" y="3354737"/>
            <a:ext cx="8662743" cy="26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240625" y="-812913"/>
            <a:ext cx="8662743" cy="260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1301375" y="1417650"/>
            <a:ext cx="6541200" cy="23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998775" y="2110500"/>
            <a:ext cx="3355200" cy="166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528650" y="450150"/>
            <a:ext cx="40293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3651880">
            <a:off x="-1772274" y="-44184"/>
            <a:ext cx="5918752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Relationship Id="rId4" Type="http://schemas.openxmlformats.org/officeDocument/2006/relationships/slide" Target="/ppt/slides/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2.xml"/><Relationship Id="rId4" Type="http://schemas.openxmlformats.org/officeDocument/2006/relationships/slide" Target="/ppt/slides/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2.xml"/><Relationship Id="rId4" Type="http://schemas.openxmlformats.org/officeDocument/2006/relationships/slide" Target="/ppt/slides/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2.xml"/><Relationship Id="rId4" Type="http://schemas.openxmlformats.org/officeDocument/2006/relationships/slide" Target="/ppt/slides/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.xml"/><Relationship Id="rId4" Type="http://schemas.openxmlformats.org/officeDocument/2006/relationships/slide" Target="/ppt/slides/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2.xml"/><Relationship Id="rId4" Type="http://schemas.openxmlformats.org/officeDocument/2006/relationships/slide" Target="/ppt/slides/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.xml"/><Relationship Id="rId4" Type="http://schemas.openxmlformats.org/officeDocument/2006/relationships/image" Target="../media/image19.png"/><Relationship Id="rId5" Type="http://schemas.openxmlformats.org/officeDocument/2006/relationships/slide" Target="/ppt/slides/slide3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.xml"/><Relationship Id="rId4" Type="http://schemas.openxmlformats.org/officeDocument/2006/relationships/slide" Target="/ppt/slides/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randomnerdtutorials.com/esp32-pinout-reference-gpio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2.xml"/><Relationship Id="rId4" Type="http://schemas.openxmlformats.org/officeDocument/2006/relationships/slide" Target="/ppt/slides/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2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slide" Target="/ppt/slides/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Relationship Id="rId4" Type="http://schemas.openxmlformats.org/officeDocument/2006/relationships/slide" Target="/ppt/slides/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8"/>
          <p:cNvSpPr txBox="1"/>
          <p:nvPr>
            <p:ph type="ctrTitle"/>
          </p:nvPr>
        </p:nvSpPr>
        <p:spPr>
          <a:xfrm>
            <a:off x="311700" y="20841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Seguidor de Linha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Light"/>
                <a:ea typeface="Montserrat Light"/>
                <a:cs typeface="Montserrat Light"/>
                <a:sym typeface="Montserrat Light"/>
              </a:rPr>
              <a:t>Workshop Eletrônica</a:t>
            </a:r>
            <a:br>
              <a:rPr lang="en" sz="2800"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n" sz="2800">
                <a:latin typeface="Montserrat Light"/>
                <a:ea typeface="Montserrat Light"/>
                <a:cs typeface="Montserrat Light"/>
                <a:sym typeface="Montserrat Light"/>
              </a:rPr>
              <a:t>Teórico</a:t>
            </a:r>
            <a:endParaRPr sz="2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 txBox="1"/>
          <p:nvPr>
            <p:ph type="title"/>
          </p:nvPr>
        </p:nvSpPr>
        <p:spPr>
          <a:xfrm>
            <a:off x="5112425" y="2190075"/>
            <a:ext cx="374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Locomoção</a:t>
            </a:r>
            <a:endParaRPr/>
          </a:p>
        </p:txBody>
      </p:sp>
      <p:sp>
        <p:nvSpPr>
          <p:cNvPr id="443" name="Google Shape;443;p57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4" name="Google Shape;444;p57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Deslocamento e controle</a:t>
            </a:r>
            <a:endParaRPr/>
          </a:p>
        </p:txBody>
      </p:sp>
      <p:sp>
        <p:nvSpPr>
          <p:cNvPr id="445" name="Google Shape;445;p57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57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47" name="Google Shape;447;p57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7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57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50" name="Google Shape;450;p57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51" name="Google Shape;451;p57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57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3" name="Google Shape;453;p57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454" name="Google Shape;454;p57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7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8"/>
          <p:cNvSpPr txBox="1"/>
          <p:nvPr>
            <p:ph type="title"/>
          </p:nvPr>
        </p:nvSpPr>
        <p:spPr>
          <a:xfrm>
            <a:off x="3210025" y="264238"/>
            <a:ext cx="2869800" cy="7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Locomoção</a:t>
            </a:r>
            <a:endParaRPr/>
          </a:p>
        </p:txBody>
      </p:sp>
      <p:sp>
        <p:nvSpPr>
          <p:cNvPr id="461" name="Google Shape;461;p58"/>
          <p:cNvSpPr txBox="1"/>
          <p:nvPr>
            <p:ph idx="1" type="subTitle"/>
          </p:nvPr>
        </p:nvSpPr>
        <p:spPr>
          <a:xfrm>
            <a:off x="1544275" y="1076950"/>
            <a:ext cx="6201300" cy="16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Neste tópico </a:t>
            </a:r>
            <a:r>
              <a:rPr lang="en">
                <a:solidFill>
                  <a:schemeClr val="lt1"/>
                </a:solidFill>
              </a:rPr>
              <a:t>abordaremos os componentes</a:t>
            </a:r>
            <a:r>
              <a:rPr lang="en">
                <a:solidFill>
                  <a:schemeClr val="lt1"/>
                </a:solidFill>
              </a:rPr>
              <a:t> responsáveis pela parte de deslocamento do robô na pista.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Sendo assim falaremos de Motores e Driver do motor.</a:t>
            </a:r>
            <a:endParaRPr/>
          </a:p>
        </p:txBody>
      </p:sp>
      <p:sp>
        <p:nvSpPr>
          <p:cNvPr id="462" name="Google Shape;462;p58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58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64" name="Google Shape;464;p58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8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58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67" name="Google Shape;467;p5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68" name="Google Shape;468;p58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58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>
            <p:ph type="title"/>
          </p:nvPr>
        </p:nvSpPr>
        <p:spPr>
          <a:xfrm>
            <a:off x="5112425" y="2433250"/>
            <a:ext cx="25845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Motores</a:t>
            </a:r>
            <a:endParaRPr/>
          </a:p>
        </p:txBody>
      </p:sp>
      <p:sp>
        <p:nvSpPr>
          <p:cNvPr id="475" name="Google Shape;475;p59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</a:t>
            </a:r>
            <a:endParaRPr/>
          </a:p>
        </p:txBody>
      </p:sp>
      <p:sp>
        <p:nvSpPr>
          <p:cNvPr id="476" name="Google Shape;476;p5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59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78" name="Google Shape;478;p5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59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81" name="Google Shape;481;p59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82" name="Google Shape;482;p5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4" name="Google Shape;484;p59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485" name="Google Shape;485;p59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9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"/>
          <p:cNvSpPr txBox="1"/>
          <p:nvPr>
            <p:ph idx="1" type="body"/>
          </p:nvPr>
        </p:nvSpPr>
        <p:spPr>
          <a:xfrm>
            <a:off x="1696225" y="1519800"/>
            <a:ext cx="50220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Responsável pela rotação das rodas e locomoção do robô</a:t>
            </a:r>
            <a:endParaRPr/>
          </a:p>
        </p:txBody>
      </p:sp>
      <p:sp>
        <p:nvSpPr>
          <p:cNvPr id="492" name="Google Shape;492;p60"/>
          <p:cNvSpPr txBox="1"/>
          <p:nvPr>
            <p:ph type="title"/>
          </p:nvPr>
        </p:nvSpPr>
        <p:spPr>
          <a:xfrm>
            <a:off x="1696225" y="431825"/>
            <a:ext cx="5022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Pololu MicroMetal GearMotor </a:t>
            </a:r>
            <a:endParaRPr/>
          </a:p>
        </p:txBody>
      </p:sp>
      <p:sp>
        <p:nvSpPr>
          <p:cNvPr id="493" name="Google Shape;493;p6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6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95" name="Google Shape;495;p6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60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98" name="Google Shape;498;p60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99" name="Google Shape;499;p6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6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1" name="Google Shape;50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0697" y="2684575"/>
            <a:ext cx="2973053" cy="18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/>
          <p:nvPr>
            <p:ph type="title"/>
          </p:nvPr>
        </p:nvSpPr>
        <p:spPr>
          <a:xfrm>
            <a:off x="3134400" y="390400"/>
            <a:ext cx="28752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Dimensionamento</a:t>
            </a:r>
            <a:endParaRPr/>
          </a:p>
        </p:txBody>
      </p:sp>
      <p:graphicFrame>
        <p:nvGraphicFramePr>
          <p:cNvPr id="507" name="Google Shape;507;p61"/>
          <p:cNvGraphicFramePr/>
          <p:nvPr/>
        </p:nvGraphicFramePr>
        <p:xfrm>
          <a:off x="1312538" y="127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{0D233214-F28D-4A90-A465-23D20D376F26}</a:tableStyleId>
              </a:tblPr>
              <a:tblGrid>
                <a:gridCol w="2172975"/>
                <a:gridCol w="2172975"/>
                <a:gridCol w="2172975"/>
              </a:tblGrid>
              <a:tr h="5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Transmissão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Torque (kg*cm)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Velocidade(RPM)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</a:tr>
              <a:tr h="5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10:1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3300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</a:tr>
              <a:tr h="5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15:1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0.25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2100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</a:tr>
              <a:tr h="5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30:1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0.45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1100</a:t>
                      </a:r>
                      <a:endParaRPr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893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/>
          <p:nvPr>
            <p:ph type="title"/>
          </p:nvPr>
        </p:nvSpPr>
        <p:spPr>
          <a:xfrm>
            <a:off x="5112425" y="2433250"/>
            <a:ext cx="25845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</a:t>
            </a:r>
            <a:endParaRPr/>
          </a:p>
        </p:txBody>
      </p:sp>
      <p:sp>
        <p:nvSpPr>
          <p:cNvPr id="513" name="Google Shape;513;p62"/>
          <p:cNvSpPr txBox="1"/>
          <p:nvPr>
            <p:ph idx="2" type="title"/>
          </p:nvPr>
        </p:nvSpPr>
        <p:spPr>
          <a:xfrm>
            <a:off x="5017125" y="990700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</a:t>
            </a:r>
            <a:endParaRPr/>
          </a:p>
        </p:txBody>
      </p:sp>
      <p:sp>
        <p:nvSpPr>
          <p:cNvPr id="514" name="Google Shape;514;p62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62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16" name="Google Shape;516;p62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2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62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19" name="Google Shape;519;p62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0" name="Google Shape;520;p62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62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22" name="Google Shape;522;p62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523" name="Google Shape;523;p62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2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3"/>
          <p:cNvSpPr txBox="1"/>
          <p:nvPr>
            <p:ph idx="1" type="body"/>
          </p:nvPr>
        </p:nvSpPr>
        <p:spPr>
          <a:xfrm>
            <a:off x="1696225" y="1519800"/>
            <a:ext cx="50220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Permite o controle de velocidade e sentido de rotação dos motores ao mesmo tempo que protege o circuito de corrente reversa</a:t>
            </a:r>
            <a:endParaRPr/>
          </a:p>
        </p:txBody>
      </p:sp>
      <p:sp>
        <p:nvSpPr>
          <p:cNvPr id="530" name="Google Shape;530;p63"/>
          <p:cNvSpPr txBox="1"/>
          <p:nvPr>
            <p:ph type="title"/>
          </p:nvPr>
        </p:nvSpPr>
        <p:spPr>
          <a:xfrm>
            <a:off x="3544375" y="505900"/>
            <a:ext cx="12099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</a:t>
            </a:r>
            <a:endParaRPr/>
          </a:p>
        </p:txBody>
      </p:sp>
      <p:sp>
        <p:nvSpPr>
          <p:cNvPr id="531" name="Google Shape;531;p63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63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33" name="Google Shape;533;p63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3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63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36" name="Google Shape;536;p63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7" name="Google Shape;537;p63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3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9" name="Google Shape;53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825" y="2000500"/>
            <a:ext cx="3143000" cy="3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/>
          <p:nvPr>
            <p:ph idx="4294967295" type="subTitle"/>
          </p:nvPr>
        </p:nvSpPr>
        <p:spPr>
          <a:xfrm>
            <a:off x="393075" y="861463"/>
            <a:ext cx="1909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Permite controlar a velocidade de rotação dos motores</a:t>
            </a:r>
            <a:endParaRPr sz="1400"/>
          </a:p>
        </p:txBody>
      </p:sp>
      <p:sp>
        <p:nvSpPr>
          <p:cNvPr id="545" name="Google Shape;545;p64"/>
          <p:cNvSpPr txBox="1"/>
          <p:nvPr>
            <p:ph idx="4294967295" type="title"/>
          </p:nvPr>
        </p:nvSpPr>
        <p:spPr>
          <a:xfrm>
            <a:off x="299925" y="479563"/>
            <a:ext cx="20955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PWMA PWMB</a:t>
            </a:r>
            <a:endParaRPr sz="2000">
              <a:solidFill>
                <a:schemeClr val="accent2"/>
              </a:solidFill>
            </a:endParaRPr>
          </a:p>
        </p:txBody>
      </p:sp>
      <p:pic>
        <p:nvPicPr>
          <p:cNvPr id="546" name="Google Shape;5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864" y="1078950"/>
            <a:ext cx="3355075" cy="33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4"/>
          <p:cNvSpPr txBox="1"/>
          <p:nvPr>
            <p:ph idx="4294967295" type="subTitle"/>
          </p:nvPr>
        </p:nvSpPr>
        <p:spPr>
          <a:xfrm>
            <a:off x="393075" y="2345950"/>
            <a:ext cx="1909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Recebe informações e comandos do ESP32</a:t>
            </a:r>
            <a:endParaRPr sz="1400"/>
          </a:p>
        </p:txBody>
      </p:sp>
      <p:sp>
        <p:nvSpPr>
          <p:cNvPr id="548" name="Google Shape;548;p64"/>
          <p:cNvSpPr txBox="1"/>
          <p:nvPr>
            <p:ph idx="4294967295" type="title"/>
          </p:nvPr>
        </p:nvSpPr>
        <p:spPr>
          <a:xfrm>
            <a:off x="727425" y="1976450"/>
            <a:ext cx="12405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AIN BIN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549" name="Google Shape;549;p64"/>
          <p:cNvSpPr txBox="1"/>
          <p:nvPr>
            <p:ph idx="4294967295" type="subTitle"/>
          </p:nvPr>
        </p:nvSpPr>
        <p:spPr>
          <a:xfrm>
            <a:off x="393075" y="3887163"/>
            <a:ext cx="1909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Passa informações e comandos para os motores</a:t>
            </a:r>
            <a:endParaRPr sz="1400"/>
          </a:p>
        </p:txBody>
      </p:sp>
      <p:sp>
        <p:nvSpPr>
          <p:cNvPr id="550" name="Google Shape;550;p64"/>
          <p:cNvSpPr txBox="1"/>
          <p:nvPr>
            <p:ph idx="4294967295" type="title"/>
          </p:nvPr>
        </p:nvSpPr>
        <p:spPr>
          <a:xfrm>
            <a:off x="778125" y="3410038"/>
            <a:ext cx="11391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AO BO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551" name="Google Shape;551;p64"/>
          <p:cNvSpPr txBox="1"/>
          <p:nvPr>
            <p:ph idx="4294967295" type="subTitle"/>
          </p:nvPr>
        </p:nvSpPr>
        <p:spPr>
          <a:xfrm>
            <a:off x="6650400" y="861463"/>
            <a:ext cx="1909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Tensão que será transmitida para o motor</a:t>
            </a:r>
            <a:endParaRPr sz="1400"/>
          </a:p>
        </p:txBody>
      </p:sp>
      <p:sp>
        <p:nvSpPr>
          <p:cNvPr id="552" name="Google Shape;552;p64"/>
          <p:cNvSpPr txBox="1"/>
          <p:nvPr>
            <p:ph idx="4294967295" type="title"/>
          </p:nvPr>
        </p:nvSpPr>
        <p:spPr>
          <a:xfrm>
            <a:off x="7278300" y="479563"/>
            <a:ext cx="6534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VM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553" name="Google Shape;553;p64"/>
          <p:cNvSpPr txBox="1"/>
          <p:nvPr>
            <p:ph idx="4294967295" type="subTitle"/>
          </p:nvPr>
        </p:nvSpPr>
        <p:spPr>
          <a:xfrm>
            <a:off x="6650400" y="2401700"/>
            <a:ext cx="1909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Tensão que será recebida no Driver</a:t>
            </a:r>
            <a:endParaRPr sz="1400"/>
          </a:p>
        </p:txBody>
      </p:sp>
      <p:sp>
        <p:nvSpPr>
          <p:cNvPr id="554" name="Google Shape;554;p64"/>
          <p:cNvSpPr txBox="1"/>
          <p:nvPr>
            <p:ph idx="4294967295" type="title"/>
          </p:nvPr>
        </p:nvSpPr>
        <p:spPr>
          <a:xfrm>
            <a:off x="7205400" y="2032213"/>
            <a:ext cx="7992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VCC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555" name="Google Shape;555;p64"/>
          <p:cNvSpPr txBox="1"/>
          <p:nvPr>
            <p:ph idx="4294967295" type="subTitle"/>
          </p:nvPr>
        </p:nvSpPr>
        <p:spPr>
          <a:xfrm>
            <a:off x="6650400" y="3815638"/>
            <a:ext cx="1909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Impede o funcionamento dos motores</a:t>
            </a:r>
            <a:endParaRPr sz="1400"/>
          </a:p>
        </p:txBody>
      </p:sp>
      <p:sp>
        <p:nvSpPr>
          <p:cNvPr id="556" name="Google Shape;556;p64"/>
          <p:cNvSpPr txBox="1"/>
          <p:nvPr>
            <p:ph idx="4294967295" type="title"/>
          </p:nvPr>
        </p:nvSpPr>
        <p:spPr>
          <a:xfrm>
            <a:off x="7164900" y="3410038"/>
            <a:ext cx="8802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STBY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557" name="Google Shape;557;p64"/>
          <p:cNvSpPr txBox="1"/>
          <p:nvPr>
            <p:ph idx="4294967295" type="title"/>
          </p:nvPr>
        </p:nvSpPr>
        <p:spPr>
          <a:xfrm>
            <a:off x="3334313" y="417775"/>
            <a:ext cx="23772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TB6612FNG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5"/>
          <p:cNvSpPr txBox="1"/>
          <p:nvPr>
            <p:ph type="title"/>
          </p:nvPr>
        </p:nvSpPr>
        <p:spPr>
          <a:xfrm>
            <a:off x="5112425" y="2190075"/>
            <a:ext cx="374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Alimentação</a:t>
            </a:r>
            <a:endParaRPr/>
          </a:p>
        </p:txBody>
      </p:sp>
      <p:sp>
        <p:nvSpPr>
          <p:cNvPr id="563" name="Google Shape;563;p65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4" name="Google Shape;564;p65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Fornecimento de energia</a:t>
            </a:r>
            <a:endParaRPr/>
          </a:p>
        </p:txBody>
      </p:sp>
      <p:sp>
        <p:nvSpPr>
          <p:cNvPr id="565" name="Google Shape;565;p65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65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67" name="Google Shape;567;p65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5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65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70" name="Google Shape;570;p65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1" name="Google Shape;571;p65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65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73" name="Google Shape;573;p65"/>
          <p:cNvGrpSpPr/>
          <p:nvPr/>
        </p:nvGrpSpPr>
        <p:grpSpPr>
          <a:xfrm>
            <a:off x="5112425" y="796125"/>
            <a:ext cx="4246000" cy="1230900"/>
            <a:chOff x="5017125" y="796150"/>
            <a:chExt cx="4246000" cy="1230900"/>
          </a:xfrm>
        </p:grpSpPr>
        <p:sp>
          <p:nvSpPr>
            <p:cNvPr id="574" name="Google Shape;574;p65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5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6"/>
          <p:cNvSpPr txBox="1"/>
          <p:nvPr>
            <p:ph type="title"/>
          </p:nvPr>
        </p:nvSpPr>
        <p:spPr>
          <a:xfrm>
            <a:off x="2991300" y="264238"/>
            <a:ext cx="3161400" cy="7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Alimentação</a:t>
            </a:r>
            <a:endParaRPr/>
          </a:p>
        </p:txBody>
      </p:sp>
      <p:sp>
        <p:nvSpPr>
          <p:cNvPr id="581" name="Google Shape;581;p66"/>
          <p:cNvSpPr txBox="1"/>
          <p:nvPr>
            <p:ph idx="1" type="subTitle"/>
          </p:nvPr>
        </p:nvSpPr>
        <p:spPr>
          <a:xfrm>
            <a:off x="1544275" y="1076950"/>
            <a:ext cx="6201300" cy="16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São os componentes responsáveis por fornecer energia para o circuito.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Será abordado bateria e reguladores de tensão.</a:t>
            </a:r>
            <a:endParaRPr/>
          </a:p>
        </p:txBody>
      </p:sp>
      <p:sp>
        <p:nvSpPr>
          <p:cNvPr id="582" name="Google Shape;582;p66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" name="Google Shape;583;p6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84" name="Google Shape;584;p66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6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66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87" name="Google Shape;587;p66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88" name="Google Shape;588;p66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66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>
            <a:hlinkClick action="ppaction://hlinksldjump" r:id="rId3"/>
          </p:cNvPr>
          <p:cNvSpPr txBox="1"/>
          <p:nvPr>
            <p:ph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2" name="Google Shape;292;p49"/>
          <p:cNvSpPr txBox="1"/>
          <p:nvPr>
            <p:ph type="title"/>
          </p:nvPr>
        </p:nvSpPr>
        <p:spPr>
          <a:xfrm>
            <a:off x="745525" y="1561075"/>
            <a:ext cx="2069700" cy="5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Reconhecimento</a:t>
            </a:r>
            <a:endParaRPr/>
          </a:p>
        </p:txBody>
      </p:sp>
      <p:sp>
        <p:nvSpPr>
          <p:cNvPr id="293" name="Google Shape;293;p49"/>
          <p:cNvSpPr txBox="1"/>
          <p:nvPr>
            <p:ph idx="1" type="subTitle"/>
          </p:nvPr>
        </p:nvSpPr>
        <p:spPr>
          <a:xfrm>
            <a:off x="807025" y="2130225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Sensorial do robô e seus conjugados</a:t>
            </a:r>
            <a:endParaRPr/>
          </a:p>
        </p:txBody>
      </p:sp>
      <p:sp>
        <p:nvSpPr>
          <p:cNvPr id="294" name="Google Shape;294;p49"/>
          <p:cNvSpPr txBox="1"/>
          <p:nvPr>
            <p:ph idx="2" type="title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Alimentação</a:t>
            </a:r>
            <a:endParaRPr/>
          </a:p>
        </p:txBody>
      </p:sp>
      <p:sp>
        <p:nvSpPr>
          <p:cNvPr id="295" name="Google Shape;295;p49"/>
          <p:cNvSpPr txBox="1"/>
          <p:nvPr>
            <p:ph idx="3" type="subTitle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Responsáveis por fornecer energia ao sistema</a:t>
            </a:r>
            <a:endParaRPr/>
          </a:p>
        </p:txBody>
      </p:sp>
      <p:sp>
        <p:nvSpPr>
          <p:cNvPr id="296" name="Google Shape;296;p49"/>
          <p:cNvSpPr txBox="1"/>
          <p:nvPr>
            <p:ph idx="4" type="title"/>
          </p:nvPr>
        </p:nvSpPr>
        <p:spPr>
          <a:xfrm>
            <a:off x="6481150" y="200425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Software</a:t>
            </a:r>
            <a:endParaRPr/>
          </a:p>
        </p:txBody>
      </p:sp>
      <p:sp>
        <p:nvSpPr>
          <p:cNvPr id="297" name="Google Shape;297;p49"/>
          <p:cNvSpPr txBox="1"/>
          <p:nvPr>
            <p:ph idx="5" type="subTitle"/>
          </p:nvPr>
        </p:nvSpPr>
        <p:spPr>
          <a:xfrm>
            <a:off x="6481150" y="22267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Criação de PCB</a:t>
            </a:r>
            <a:endParaRPr/>
          </a:p>
        </p:txBody>
      </p:sp>
      <p:sp>
        <p:nvSpPr>
          <p:cNvPr id="298" name="Google Shape;298;p49"/>
          <p:cNvSpPr txBox="1"/>
          <p:nvPr>
            <p:ph idx="6" type="title"/>
          </p:nvPr>
        </p:nvSpPr>
        <p:spPr>
          <a:xfrm>
            <a:off x="4927850" y="3501275"/>
            <a:ext cx="21708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Microcontrolador</a:t>
            </a:r>
            <a:endParaRPr/>
          </a:p>
        </p:txBody>
      </p:sp>
      <p:sp>
        <p:nvSpPr>
          <p:cNvPr id="299" name="Google Shape;299;p49"/>
          <p:cNvSpPr txBox="1"/>
          <p:nvPr>
            <p:ph idx="7" type="subTitle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 “cérebro” do sistema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9"/>
          <p:cNvSpPr txBox="1"/>
          <p:nvPr>
            <p:ph idx="8" type="title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Locomoção</a:t>
            </a:r>
            <a:endParaRPr/>
          </a:p>
        </p:txBody>
      </p:sp>
      <p:sp>
        <p:nvSpPr>
          <p:cNvPr id="301" name="Google Shape;301;p49"/>
          <p:cNvSpPr txBox="1"/>
          <p:nvPr>
            <p:ph idx="9" type="subTitle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Responsáveis pelo deslocamento e seus conjugados</a:t>
            </a:r>
            <a:endParaRPr/>
          </a:p>
        </p:txBody>
      </p:sp>
      <p:sp>
        <p:nvSpPr>
          <p:cNvPr id="302" name="Google Shape;302;p49">
            <a:hlinkClick/>
          </p:cNvPr>
          <p:cNvSpPr txBox="1"/>
          <p:nvPr>
            <p:ph idx="14" type="title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3" name="Google Shape;303;p49">
            <a:hlinkClick/>
          </p:cNvPr>
          <p:cNvSpPr txBox="1"/>
          <p:nvPr>
            <p:ph idx="15" type="title"/>
          </p:nvPr>
        </p:nvSpPr>
        <p:spPr>
          <a:xfrm>
            <a:off x="6918100" y="1363038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4" name="Google Shape;304;p49">
            <a:hlinkClick/>
          </p:cNvPr>
          <p:cNvSpPr txBox="1"/>
          <p:nvPr>
            <p:ph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5" name="Google Shape;305;p49">
            <a:hlinkClick/>
          </p:cNvPr>
          <p:cNvSpPr txBox="1"/>
          <p:nvPr>
            <p:ph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06" name="Google Shape;306;p49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07" name="Google Shape;307;p49"/>
          <p:cNvCxnSpPr>
            <a:stCxn id="302" idx="0"/>
          </p:cNvCxnSpPr>
          <p:nvPr/>
        </p:nvCxnSpPr>
        <p:spPr>
          <a:xfrm rot="10800000">
            <a:off x="45720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08" name="Google Shape;308;p49"/>
          <p:cNvCxnSpPr>
            <a:stCxn id="303" idx="0"/>
          </p:cNvCxnSpPr>
          <p:nvPr/>
        </p:nvCxnSpPr>
        <p:spPr>
          <a:xfrm rot="10800000">
            <a:off x="7454500" y="29538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09" name="Google Shape;309;p49"/>
          <p:cNvCxnSpPr>
            <a:stCxn id="305" idx="0"/>
          </p:cNvCxnSpPr>
          <p:nvPr/>
        </p:nvCxnSpPr>
        <p:spPr>
          <a:xfrm rot="10800000">
            <a:off x="3130775" y="-71785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10" name="Google Shape;310;p49"/>
          <p:cNvCxnSpPr>
            <a:stCxn id="304" idx="0"/>
          </p:cNvCxnSpPr>
          <p:nvPr/>
        </p:nvCxnSpPr>
        <p:spPr>
          <a:xfrm rot="10800000">
            <a:off x="6013250" y="-28822"/>
            <a:ext cx="0" cy="3036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11" name="Google Shape;311;p4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49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13" name="Google Shape;313;p4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49">
            <a:hlinkClick action="ppaction://hlinksldjump" r:id="rId4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16" name="Google Shape;316;p49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17" name="Google Shape;317;p4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7"/>
          <p:cNvSpPr txBox="1"/>
          <p:nvPr>
            <p:ph type="title"/>
          </p:nvPr>
        </p:nvSpPr>
        <p:spPr>
          <a:xfrm>
            <a:off x="5112425" y="2433250"/>
            <a:ext cx="25845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Bateria</a:t>
            </a:r>
            <a:endParaRPr/>
          </a:p>
        </p:txBody>
      </p:sp>
      <p:sp>
        <p:nvSpPr>
          <p:cNvPr id="595" name="Google Shape;595;p67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  <p:sp>
        <p:nvSpPr>
          <p:cNvPr id="596" name="Google Shape;596;p67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67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98" name="Google Shape;598;p67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7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67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601" name="Google Shape;601;p67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02" name="Google Shape;602;p67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67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4" name="Google Shape;604;p67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605" name="Google Shape;605;p67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7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8"/>
          <p:cNvSpPr txBox="1"/>
          <p:nvPr>
            <p:ph idx="1" type="body"/>
          </p:nvPr>
        </p:nvSpPr>
        <p:spPr>
          <a:xfrm>
            <a:off x="2003275" y="1519800"/>
            <a:ext cx="44079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É a principal fonte de energia e em bom estado permite que o robô funcione em sua máxima potência.</a:t>
            </a:r>
            <a:endParaRPr/>
          </a:p>
        </p:txBody>
      </p:sp>
      <p:sp>
        <p:nvSpPr>
          <p:cNvPr id="612" name="Google Shape;612;p68"/>
          <p:cNvSpPr txBox="1"/>
          <p:nvPr>
            <p:ph type="title"/>
          </p:nvPr>
        </p:nvSpPr>
        <p:spPr>
          <a:xfrm>
            <a:off x="1623325" y="505900"/>
            <a:ext cx="51678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Bateria Lipo (Lithium Polymer)</a:t>
            </a:r>
            <a:endParaRPr/>
          </a:p>
        </p:txBody>
      </p:sp>
      <p:sp>
        <p:nvSpPr>
          <p:cNvPr id="613" name="Google Shape;613;p68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4" name="Google Shape;614;p68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615" name="Google Shape;615;p68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8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Google Shape;617;p68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618" name="Google Shape;618;p68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19" name="Google Shape;619;p68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68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1" name="Google Shape;62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488" y="1948250"/>
            <a:ext cx="3091474" cy="30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9"/>
          <p:cNvSpPr txBox="1"/>
          <p:nvPr>
            <p:ph idx="4294967295" type="subTitle"/>
          </p:nvPr>
        </p:nvSpPr>
        <p:spPr>
          <a:xfrm>
            <a:off x="1179450" y="909025"/>
            <a:ext cx="6785100" cy="14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Cada célula da bateria armazena 3.7 V de tensão nominal, mas quando totalmente carregada chega a 4.2V, ou seja, uma bateria de duas células (2S) é capaz de armazenar no máximo 8.4V.</a:t>
            </a:r>
            <a:br>
              <a:rPr lang="en" sz="1400"/>
            </a:br>
            <a:r>
              <a:rPr lang="en" sz="1400"/>
              <a:t>Portanto devemos escolher uma bateria que forneça a tensão necessária para os componentes que usaremos, no caso do seguidor de linha são baterias de 2S</a:t>
            </a:r>
            <a:endParaRPr sz="1400"/>
          </a:p>
        </p:txBody>
      </p:sp>
      <p:sp>
        <p:nvSpPr>
          <p:cNvPr id="627" name="Google Shape;627;p69"/>
          <p:cNvSpPr txBox="1"/>
          <p:nvPr>
            <p:ph idx="4294967295" type="title"/>
          </p:nvPr>
        </p:nvSpPr>
        <p:spPr>
          <a:xfrm>
            <a:off x="2423850" y="370125"/>
            <a:ext cx="42963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Como as baterias funcionam?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628" name="Google Shape;628;p69"/>
          <p:cNvSpPr txBox="1"/>
          <p:nvPr>
            <p:ph idx="4294967295" type="title"/>
          </p:nvPr>
        </p:nvSpPr>
        <p:spPr>
          <a:xfrm>
            <a:off x="3287100" y="2462175"/>
            <a:ext cx="25698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Alguns cuidados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629" name="Google Shape;629;p69"/>
          <p:cNvSpPr txBox="1"/>
          <p:nvPr>
            <p:ph idx="2" type="subTitle"/>
          </p:nvPr>
        </p:nvSpPr>
        <p:spPr>
          <a:xfrm>
            <a:off x="1495650" y="2983025"/>
            <a:ext cx="6152700" cy="23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Não deixar as células ficarem com menos de 3V.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Carregar dentro da Lipo Safe.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Evite fornecer calor. Exemplo: Não deixar na luz do Sol, Não deixar perto de solda, entre outros.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0"/>
          <p:cNvSpPr txBox="1"/>
          <p:nvPr>
            <p:ph type="title"/>
          </p:nvPr>
        </p:nvSpPr>
        <p:spPr>
          <a:xfrm>
            <a:off x="5112425" y="2433250"/>
            <a:ext cx="29007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Reguladores</a:t>
            </a:r>
            <a:endParaRPr/>
          </a:p>
        </p:txBody>
      </p:sp>
      <p:sp>
        <p:nvSpPr>
          <p:cNvPr id="635" name="Google Shape;635;p70"/>
          <p:cNvSpPr txBox="1"/>
          <p:nvPr>
            <p:ph idx="2" type="title"/>
          </p:nvPr>
        </p:nvSpPr>
        <p:spPr>
          <a:xfrm>
            <a:off x="5017125" y="990700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sp>
        <p:nvSpPr>
          <p:cNvPr id="636" name="Google Shape;636;p7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7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638" name="Google Shape;638;p7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70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641" name="Google Shape;641;p70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42" name="Google Shape;642;p7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7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4" name="Google Shape;644;p70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645" name="Google Shape;645;p70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0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1"/>
          <p:cNvSpPr txBox="1"/>
          <p:nvPr>
            <p:ph idx="1" type="body"/>
          </p:nvPr>
        </p:nvSpPr>
        <p:spPr>
          <a:xfrm>
            <a:off x="1696225" y="1234975"/>
            <a:ext cx="5022000" cy="14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Este conversor DC/DC é do tipo “buck” que é </a:t>
            </a:r>
            <a:r>
              <a:rPr lang="en"/>
              <a:t>utilizado</a:t>
            </a:r>
            <a:r>
              <a:rPr lang="en"/>
              <a:t> para abaixar a tensão de saída em relação à tensão de entrada.</a:t>
            </a:r>
            <a:br>
              <a:rPr lang="en"/>
            </a:br>
            <a:r>
              <a:rPr lang="en"/>
              <a:t>Utilizamos para abaixar a alta tensão da bateria e fornecer aos componentes e motores a tensão correta.</a:t>
            </a:r>
            <a:endParaRPr/>
          </a:p>
        </p:txBody>
      </p:sp>
      <p:sp>
        <p:nvSpPr>
          <p:cNvPr id="652" name="Google Shape;652;p71"/>
          <p:cNvSpPr txBox="1"/>
          <p:nvPr>
            <p:ph type="title"/>
          </p:nvPr>
        </p:nvSpPr>
        <p:spPr>
          <a:xfrm>
            <a:off x="3407725" y="349575"/>
            <a:ext cx="1599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360</a:t>
            </a:r>
            <a:endParaRPr/>
          </a:p>
        </p:txBody>
      </p:sp>
      <p:sp>
        <p:nvSpPr>
          <p:cNvPr id="653" name="Google Shape;653;p7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" name="Google Shape;654;p71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655" name="Google Shape;655;p7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71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658" name="Google Shape;658;p7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7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0" name="Google Shape;66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650" y="1860275"/>
            <a:ext cx="4695156" cy="37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1">
            <a:hlinkClick action="ppaction://hlinksldjump" r:id="rId5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2"/>
          <p:cNvSpPr txBox="1"/>
          <p:nvPr>
            <p:ph type="title"/>
          </p:nvPr>
        </p:nvSpPr>
        <p:spPr>
          <a:xfrm>
            <a:off x="3334225" y="310750"/>
            <a:ext cx="1599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360</a:t>
            </a:r>
            <a:endParaRPr/>
          </a:p>
        </p:txBody>
      </p:sp>
      <p:sp>
        <p:nvSpPr>
          <p:cNvPr id="667" name="Google Shape;667;p72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8" name="Google Shape;668;p72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669" name="Google Shape;669;p72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2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72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672" name="Google Shape;672;p72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72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72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675" name="Google Shape;675;p72"/>
          <p:cNvPicPr preferRelativeResize="0"/>
          <p:nvPr/>
        </p:nvPicPr>
        <p:blipFill rotWithShape="1">
          <a:blip r:embed="rId5">
            <a:alphaModFix/>
          </a:blip>
          <a:srcRect b="0" l="-1200" r="1199" t="0"/>
          <a:stretch/>
        </p:blipFill>
        <p:spPr>
          <a:xfrm>
            <a:off x="2397948" y="685925"/>
            <a:ext cx="6062425" cy="4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2"/>
          <p:cNvSpPr txBox="1"/>
          <p:nvPr>
            <p:ph idx="4294967295" type="subTitle"/>
          </p:nvPr>
        </p:nvSpPr>
        <p:spPr>
          <a:xfrm>
            <a:off x="1114831" y="1672700"/>
            <a:ext cx="23328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Positivo e negativo de entrada (bateria)</a:t>
            </a:r>
            <a:endParaRPr sz="1400"/>
          </a:p>
        </p:txBody>
      </p:sp>
      <p:sp>
        <p:nvSpPr>
          <p:cNvPr id="677" name="Google Shape;677;p72"/>
          <p:cNvSpPr txBox="1"/>
          <p:nvPr>
            <p:ph idx="4294967295" type="title"/>
          </p:nvPr>
        </p:nvSpPr>
        <p:spPr>
          <a:xfrm>
            <a:off x="1695475" y="1234975"/>
            <a:ext cx="11715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IN+  IN-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678" name="Google Shape;678;p72"/>
          <p:cNvSpPr txBox="1"/>
          <p:nvPr>
            <p:ph idx="4294967295" type="subTitle"/>
          </p:nvPr>
        </p:nvSpPr>
        <p:spPr>
          <a:xfrm>
            <a:off x="1247129" y="3036000"/>
            <a:ext cx="2068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Positivo e negativo de saída</a:t>
            </a:r>
            <a:endParaRPr sz="1400"/>
          </a:p>
        </p:txBody>
      </p:sp>
      <p:sp>
        <p:nvSpPr>
          <p:cNvPr id="679" name="Google Shape;679;p72"/>
          <p:cNvSpPr txBox="1"/>
          <p:nvPr>
            <p:ph idx="4294967295" type="title"/>
          </p:nvPr>
        </p:nvSpPr>
        <p:spPr>
          <a:xfrm>
            <a:off x="1425175" y="2549625"/>
            <a:ext cx="17121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OUT+  OUT-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680" name="Google Shape;680;p72"/>
          <p:cNvSpPr txBox="1"/>
          <p:nvPr>
            <p:ph idx="4294967295" type="title"/>
          </p:nvPr>
        </p:nvSpPr>
        <p:spPr>
          <a:xfrm>
            <a:off x="1114825" y="3638325"/>
            <a:ext cx="23328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Potenciômetro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681" name="Google Shape;681;p72"/>
          <p:cNvSpPr txBox="1"/>
          <p:nvPr>
            <p:ph idx="4294967295" type="subTitle"/>
          </p:nvPr>
        </p:nvSpPr>
        <p:spPr>
          <a:xfrm>
            <a:off x="1247129" y="4173325"/>
            <a:ext cx="2068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Regula a tensão de saída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3"/>
          <p:cNvSpPr txBox="1"/>
          <p:nvPr>
            <p:ph type="title"/>
          </p:nvPr>
        </p:nvSpPr>
        <p:spPr>
          <a:xfrm>
            <a:off x="5112425" y="2190075"/>
            <a:ext cx="374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Microcontrolador</a:t>
            </a:r>
            <a:endParaRPr/>
          </a:p>
        </p:txBody>
      </p:sp>
      <p:sp>
        <p:nvSpPr>
          <p:cNvPr id="687" name="Google Shape;687;p73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8" name="Google Shape;688;p73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9" name="Google Shape;689;p73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690" name="Google Shape;690;p73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3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73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693" name="Google Shape;693;p73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94" name="Google Shape;694;p73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p73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6" name="Google Shape;696;p73"/>
          <p:cNvGrpSpPr/>
          <p:nvPr/>
        </p:nvGrpSpPr>
        <p:grpSpPr>
          <a:xfrm>
            <a:off x="5112425" y="796125"/>
            <a:ext cx="4246000" cy="1230900"/>
            <a:chOff x="5017125" y="796150"/>
            <a:chExt cx="4246000" cy="1230900"/>
          </a:xfrm>
        </p:grpSpPr>
        <p:sp>
          <p:nvSpPr>
            <p:cNvPr id="697" name="Google Shape;697;p73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73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4"/>
          <p:cNvSpPr txBox="1"/>
          <p:nvPr>
            <p:ph type="title"/>
          </p:nvPr>
        </p:nvSpPr>
        <p:spPr>
          <a:xfrm>
            <a:off x="2304175" y="264238"/>
            <a:ext cx="4681500" cy="7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Microcontroladores</a:t>
            </a:r>
            <a:endParaRPr/>
          </a:p>
        </p:txBody>
      </p:sp>
      <p:sp>
        <p:nvSpPr>
          <p:cNvPr id="704" name="Google Shape;704;p74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" name="Google Shape;705;p74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706" name="Google Shape;706;p74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4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74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709" name="Google Shape;709;p74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10" name="Google Shape;710;p74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1" name="Google Shape;711;p74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74"/>
          <p:cNvSpPr txBox="1"/>
          <p:nvPr>
            <p:ph idx="1" type="subTitle"/>
          </p:nvPr>
        </p:nvSpPr>
        <p:spPr>
          <a:xfrm>
            <a:off x="1544275" y="1076950"/>
            <a:ext cx="6201300" cy="16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São pequenos computadores com processador, memória e podem ser programados.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São altamente utilizados em sistemas de automação e controle.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5"/>
          <p:cNvSpPr txBox="1"/>
          <p:nvPr>
            <p:ph type="title"/>
          </p:nvPr>
        </p:nvSpPr>
        <p:spPr>
          <a:xfrm>
            <a:off x="3519975" y="310750"/>
            <a:ext cx="1335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 32</a:t>
            </a:r>
            <a:endParaRPr/>
          </a:p>
        </p:txBody>
      </p:sp>
      <p:sp>
        <p:nvSpPr>
          <p:cNvPr id="718" name="Google Shape;718;p75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9" name="Google Shape;719;p75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720" name="Google Shape;720;p75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5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75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723" name="Google Shape;723;p75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75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5" name="Google Shape;725;p75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726" name="Google Shape;72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737" y="-12"/>
            <a:ext cx="4333475" cy="43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5"/>
          <p:cNvSpPr txBox="1"/>
          <p:nvPr>
            <p:ph idx="4294967295" type="subTitle"/>
          </p:nvPr>
        </p:nvSpPr>
        <p:spPr>
          <a:xfrm>
            <a:off x="1458075" y="3666950"/>
            <a:ext cx="5458800" cy="16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Microcontrolador amplamente utilizado nos projetos atuais da Tamandutech por seu bom processamento, boa memória, multitask e conexão wireless.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6"/>
          <p:cNvSpPr txBox="1"/>
          <p:nvPr>
            <p:ph idx="4294967295" type="title"/>
          </p:nvPr>
        </p:nvSpPr>
        <p:spPr>
          <a:xfrm>
            <a:off x="2165850" y="553950"/>
            <a:ext cx="48123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Pinout, alguns cuidados</a:t>
            </a:r>
            <a:endParaRPr/>
          </a:p>
        </p:txBody>
      </p:sp>
      <p:sp>
        <p:nvSpPr>
          <p:cNvPr id="733" name="Google Shape;733;p76"/>
          <p:cNvSpPr txBox="1"/>
          <p:nvPr>
            <p:ph idx="2" type="subTitle"/>
          </p:nvPr>
        </p:nvSpPr>
        <p:spPr>
          <a:xfrm>
            <a:off x="1480350" y="1597200"/>
            <a:ext cx="6183300" cy="14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Portas Input Only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Portas ADC 2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Portas conectadas ao SPI flash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Portas RX e TX</a:t>
            </a:r>
            <a:endParaRPr/>
          </a:p>
        </p:txBody>
      </p:sp>
      <p:sp>
        <p:nvSpPr>
          <p:cNvPr id="734" name="Google Shape;734;p76"/>
          <p:cNvSpPr txBox="1"/>
          <p:nvPr>
            <p:ph idx="1" type="subTitle"/>
          </p:nvPr>
        </p:nvSpPr>
        <p:spPr>
          <a:xfrm>
            <a:off x="267450" y="4097775"/>
            <a:ext cx="86091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Mais informações em: </a:t>
            </a:r>
            <a:r>
              <a:rPr lang="en" u="sng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https://randomnerdtutorials.com/esp32-pinout-reference-gpios/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5112425" y="2190075"/>
            <a:ext cx="374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Reconhecimento</a:t>
            </a:r>
            <a:endParaRPr/>
          </a:p>
        </p:txBody>
      </p:sp>
      <p:sp>
        <p:nvSpPr>
          <p:cNvPr id="324" name="Google Shape;324;p50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5" name="Google Shape;325;p50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Sensorial e Rastreamento</a:t>
            </a:r>
            <a:endParaRPr/>
          </a:p>
        </p:txBody>
      </p:sp>
      <p:sp>
        <p:nvSpPr>
          <p:cNvPr id="326" name="Google Shape;326;p5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5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28" name="Google Shape;328;p5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50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31" name="Google Shape;331;p50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32" name="Google Shape;332;p5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5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4" name="Google Shape;334;p50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335" name="Google Shape;335;p50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0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 txBox="1"/>
          <p:nvPr>
            <p:ph type="title"/>
          </p:nvPr>
        </p:nvSpPr>
        <p:spPr>
          <a:xfrm>
            <a:off x="5112425" y="2190075"/>
            <a:ext cx="374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Software</a:t>
            </a:r>
            <a:endParaRPr/>
          </a:p>
        </p:txBody>
      </p:sp>
      <p:sp>
        <p:nvSpPr>
          <p:cNvPr id="740" name="Google Shape;740;p77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41" name="Google Shape;741;p77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77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743" name="Google Shape;743;p77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77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77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746" name="Google Shape;746;p77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47" name="Google Shape;747;p77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8" name="Google Shape;748;p77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49" name="Google Shape;749;p77"/>
          <p:cNvGrpSpPr/>
          <p:nvPr/>
        </p:nvGrpSpPr>
        <p:grpSpPr>
          <a:xfrm>
            <a:off x="5112425" y="796125"/>
            <a:ext cx="4246000" cy="1230900"/>
            <a:chOff x="5017125" y="796150"/>
            <a:chExt cx="4246000" cy="1230900"/>
          </a:xfrm>
        </p:grpSpPr>
        <p:sp>
          <p:nvSpPr>
            <p:cNvPr id="750" name="Google Shape;750;p77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7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8"/>
          <p:cNvSpPr txBox="1"/>
          <p:nvPr>
            <p:ph type="title"/>
          </p:nvPr>
        </p:nvSpPr>
        <p:spPr>
          <a:xfrm>
            <a:off x="1860325" y="264238"/>
            <a:ext cx="5569200" cy="7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Algumas opções atuais</a:t>
            </a:r>
            <a:endParaRPr/>
          </a:p>
        </p:txBody>
      </p:sp>
      <p:sp>
        <p:nvSpPr>
          <p:cNvPr id="757" name="Google Shape;757;p78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" name="Google Shape;758;p78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759" name="Google Shape;759;p78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78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1" name="Google Shape;761;p78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762" name="Google Shape;762;p7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63" name="Google Shape;763;p78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4" name="Google Shape;764;p78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5" name="Google Shape;765;p78"/>
          <p:cNvSpPr txBox="1"/>
          <p:nvPr>
            <p:ph idx="4294967295" type="subTitle"/>
          </p:nvPr>
        </p:nvSpPr>
        <p:spPr>
          <a:xfrm>
            <a:off x="1562425" y="1105275"/>
            <a:ext cx="6165000" cy="19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EasyEDA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Circuit Maker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KiCad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Proteus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/>
          <p:nvPr>
            <p:ph idx="1" type="body"/>
          </p:nvPr>
        </p:nvSpPr>
        <p:spPr>
          <a:xfrm>
            <a:off x="1696225" y="1261600"/>
            <a:ext cx="50220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É o software que mais utilizamos recentemente devido à facilidade em encontrar componentes, uso na web e funções intuitivas</a:t>
            </a:r>
            <a:endParaRPr/>
          </a:p>
        </p:txBody>
      </p:sp>
      <p:sp>
        <p:nvSpPr>
          <p:cNvPr id="771" name="Google Shape;771;p79"/>
          <p:cNvSpPr txBox="1"/>
          <p:nvPr>
            <p:ph type="title"/>
          </p:nvPr>
        </p:nvSpPr>
        <p:spPr>
          <a:xfrm>
            <a:off x="3340825" y="505900"/>
            <a:ext cx="17328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EasyEDA</a:t>
            </a:r>
            <a:endParaRPr/>
          </a:p>
        </p:txBody>
      </p:sp>
      <p:sp>
        <p:nvSpPr>
          <p:cNvPr id="772" name="Google Shape;772;p7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3" name="Google Shape;773;p79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774" name="Google Shape;774;p7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7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Google Shape;776;p79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777" name="Google Shape;777;p79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78" name="Google Shape;778;p7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7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0" name="Google Shape;78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9328" y="2345325"/>
            <a:ext cx="2615800" cy="26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title"/>
          </p:nvPr>
        </p:nvSpPr>
        <p:spPr>
          <a:xfrm>
            <a:off x="2480550" y="292150"/>
            <a:ext cx="4182900" cy="7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Reconhecimento</a:t>
            </a:r>
            <a:endParaRPr/>
          </a:p>
        </p:txBody>
      </p:sp>
      <p:sp>
        <p:nvSpPr>
          <p:cNvPr id="342" name="Google Shape;342;p51"/>
          <p:cNvSpPr txBox="1"/>
          <p:nvPr>
            <p:ph idx="1" type="subTitle"/>
          </p:nvPr>
        </p:nvSpPr>
        <p:spPr>
          <a:xfrm>
            <a:off x="1544275" y="1076950"/>
            <a:ext cx="6201300" cy="16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Neste tópico abordaremos os componentes responsáveis pela parte sensorial e de rastreamento da posição do robô na pista.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Sendo assim, falaremos de ADC e sensores.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51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45" name="Google Shape;345;p5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51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48" name="Google Shape;348;p51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49" name="Google Shape;349;p5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5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5112425" y="2433250"/>
            <a:ext cx="1186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ADC</a:t>
            </a:r>
            <a:endParaRPr/>
          </a:p>
        </p:txBody>
      </p:sp>
      <p:sp>
        <p:nvSpPr>
          <p:cNvPr id="356" name="Google Shape;356;p52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</a:t>
            </a:r>
            <a:endParaRPr/>
          </a:p>
        </p:txBody>
      </p:sp>
      <p:sp>
        <p:nvSpPr>
          <p:cNvPr id="357" name="Google Shape;357;p52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52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59" name="Google Shape;359;p52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52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62" name="Google Shape;362;p52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63" name="Google Shape;363;p52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52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5" name="Google Shape;365;p52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366" name="Google Shape;366;p52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2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1008350" y="2183050"/>
            <a:ext cx="30159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inglês Analog to Digital Converter, são capazes de gerar uma representação digital a partir de um sinal analógico.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1008350" y="146045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ADC</a:t>
            </a:r>
            <a:endParaRPr/>
          </a:p>
        </p:txBody>
      </p:sp>
      <p:sp>
        <p:nvSpPr>
          <p:cNvPr id="374" name="Google Shape;374;p53"/>
          <p:cNvSpPr txBox="1"/>
          <p:nvPr>
            <p:ph idx="4294967295" type="subTitle"/>
          </p:nvPr>
        </p:nvSpPr>
        <p:spPr>
          <a:xfrm>
            <a:off x="5131145" y="1629938"/>
            <a:ext cx="2064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MCP 3008</a:t>
            </a:r>
            <a:endParaRPr sz="1600"/>
          </a:p>
        </p:txBody>
      </p:sp>
      <p:sp>
        <p:nvSpPr>
          <p:cNvPr id="375" name="Google Shape;375;p53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53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77" name="Google Shape;377;p53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53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80" name="Google Shape;380;p53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81" name="Google Shape;381;p53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53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03" y="2183049"/>
            <a:ext cx="2093747" cy="14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54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90" name="Google Shape;390;p54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4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54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93" name="Google Shape;393;p54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94" name="Google Shape;394;p54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54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9975" y="164325"/>
            <a:ext cx="6644025" cy="3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>
            <p:ph idx="4294967295" type="subTitle"/>
          </p:nvPr>
        </p:nvSpPr>
        <p:spPr>
          <a:xfrm>
            <a:off x="492038" y="3988178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Recepção do Sinal Ananlógico</a:t>
            </a:r>
            <a:endParaRPr sz="1400"/>
          </a:p>
        </p:txBody>
      </p:sp>
      <p:sp>
        <p:nvSpPr>
          <p:cNvPr id="398" name="Google Shape;398;p54"/>
          <p:cNvSpPr txBox="1"/>
          <p:nvPr>
            <p:ph idx="4294967295" type="title"/>
          </p:nvPr>
        </p:nvSpPr>
        <p:spPr>
          <a:xfrm>
            <a:off x="579600" y="3659875"/>
            <a:ext cx="15972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CH0 - CH7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399" name="Google Shape;399;p54"/>
          <p:cNvSpPr txBox="1"/>
          <p:nvPr>
            <p:ph idx="4294967295" type="title"/>
          </p:nvPr>
        </p:nvSpPr>
        <p:spPr>
          <a:xfrm>
            <a:off x="2397850" y="3659875"/>
            <a:ext cx="23445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Vdd, Vref, GND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400" name="Google Shape;400;p54"/>
          <p:cNvSpPr txBox="1"/>
          <p:nvPr>
            <p:ph idx="4294967295" type="subTitle"/>
          </p:nvPr>
        </p:nvSpPr>
        <p:spPr>
          <a:xfrm>
            <a:off x="2665338" y="3988178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Alimentação do componente</a:t>
            </a:r>
            <a:endParaRPr sz="1400"/>
          </a:p>
        </p:txBody>
      </p:sp>
      <p:sp>
        <p:nvSpPr>
          <p:cNvPr id="401" name="Google Shape;401;p54"/>
          <p:cNvSpPr txBox="1"/>
          <p:nvPr>
            <p:ph idx="4294967295" type="title"/>
          </p:nvPr>
        </p:nvSpPr>
        <p:spPr>
          <a:xfrm>
            <a:off x="4963400" y="3659875"/>
            <a:ext cx="35781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CLK, Dout, Din, CS/SHDN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402" name="Google Shape;402;p54"/>
          <p:cNvSpPr txBox="1"/>
          <p:nvPr>
            <p:ph idx="4294967295" type="subTitle"/>
          </p:nvPr>
        </p:nvSpPr>
        <p:spPr>
          <a:xfrm>
            <a:off x="5474125" y="3988175"/>
            <a:ext cx="33738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Comunicação SPI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>
            <p:ph type="title"/>
          </p:nvPr>
        </p:nvSpPr>
        <p:spPr>
          <a:xfrm>
            <a:off x="5112425" y="2433250"/>
            <a:ext cx="25845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Sensores</a:t>
            </a:r>
            <a:endParaRPr/>
          </a:p>
        </p:txBody>
      </p:sp>
      <p:sp>
        <p:nvSpPr>
          <p:cNvPr id="408" name="Google Shape;408;p55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endParaRPr/>
          </a:p>
        </p:txBody>
      </p:sp>
      <p:sp>
        <p:nvSpPr>
          <p:cNvPr id="409" name="Google Shape;409;p55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55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11" name="Google Shape;411;p55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5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55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14" name="Google Shape;414;p55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15" name="Google Shape;415;p55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5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7" name="Google Shape;417;p55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418" name="Google Shape;418;p55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5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1008350" y="1629950"/>
            <a:ext cx="26760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Fazem a detecção de linha por meio da variação de luz infravermelha</a:t>
            </a:r>
            <a:endParaRPr/>
          </a:p>
        </p:txBody>
      </p:sp>
      <p:sp>
        <p:nvSpPr>
          <p:cNvPr id="425" name="Google Shape;425;p56"/>
          <p:cNvSpPr txBox="1"/>
          <p:nvPr>
            <p:ph type="title"/>
          </p:nvPr>
        </p:nvSpPr>
        <p:spPr>
          <a:xfrm>
            <a:off x="1008350" y="7327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QRE 1113</a:t>
            </a:r>
            <a:endParaRPr/>
          </a:p>
        </p:txBody>
      </p:sp>
      <p:sp>
        <p:nvSpPr>
          <p:cNvPr id="426" name="Google Shape;426;p56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5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28" name="Google Shape;428;p56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6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56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31" name="Google Shape;431;p56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32" name="Google Shape;432;p56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6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4" name="Google Shape;43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350" y="2604012"/>
            <a:ext cx="2325926" cy="16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8451" y="2462451"/>
            <a:ext cx="2748200" cy="18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6"/>
          <p:cNvSpPr txBox="1"/>
          <p:nvPr>
            <p:ph type="title"/>
          </p:nvPr>
        </p:nvSpPr>
        <p:spPr>
          <a:xfrm>
            <a:off x="4158450" y="732700"/>
            <a:ext cx="3156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Magnetic Encoder</a:t>
            </a:r>
            <a:endParaRPr/>
          </a:p>
        </p:txBody>
      </p:sp>
      <p:sp>
        <p:nvSpPr>
          <p:cNvPr id="437" name="Google Shape;437;p56"/>
          <p:cNvSpPr txBox="1"/>
          <p:nvPr>
            <p:ph idx="1" type="body"/>
          </p:nvPr>
        </p:nvSpPr>
        <p:spPr>
          <a:xfrm>
            <a:off x="4158450" y="1629950"/>
            <a:ext cx="26760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Utilizados para realizar a detecção e contagem de rotações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Company Branding Guidelines XL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